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8" r:id="rId12"/>
    <p:sldId id="266"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hu-HU"/>
              <a:t>Mintacím szerkesztése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2/12/2025</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ámakép képaláírással">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hu-HU"/>
              <a:t>Mintacím szerkesztése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48A87A34-81AB-432B-8DAE-1953F412C126}" type="datetimeFigureOut">
              <a:rPr lang="en-US" dirty="0"/>
              <a:t>2/12/2025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ím és képaláírás">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hu-HU"/>
              <a:t>Mintacím szerkesztése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2/12/2025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Idézet képaláírással">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hu-HU"/>
              <a:t>Mintacím szerkesztése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2/12/2025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évkártya">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hu-HU"/>
              <a:t>Mintacím szerkesztése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2/12/2025</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hasáb">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hu-HU"/>
              <a:t>Mintacím szerkesztése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48A87A34-81AB-432B-8DAE-1953F412C126}" type="datetimeFigureOut">
              <a:rPr lang="en-US" dirty="0"/>
              <a:t>2/12/2025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képhasáb">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hu-HU"/>
              <a:t>Mintacím szerkesztése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48A87A34-81AB-432B-8DAE-1953F412C126}" type="datetimeFigureOut">
              <a:rPr lang="en-US" dirty="0"/>
              <a:t>2/12/2025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Függőleges cím és szöveg">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hu-HU"/>
              <a:t>Mintacím szerkesztése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2/12/2025</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zakaszfejléc">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hu-HU"/>
              <a:t>Mintacím szerkesztése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2/12/2025</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hu-HU"/>
              <a:t>Mintacím szerkesztése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Content Placeholder 3"/>
          <p:cNvSpPr>
            <a:spLocks noGrp="1"/>
          </p:cNvSpPr>
          <p:nvPr>
            <p:ph sz="half" idx="2"/>
          </p:nvPr>
        </p:nvSpPr>
        <p:spPr>
          <a:xfrm>
            <a:off x="685800" y="3132666"/>
            <a:ext cx="5311775" cy="3086019"/>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Content Placeholder 5"/>
          <p:cNvSpPr>
            <a:spLocks noGrp="1"/>
          </p:cNvSpPr>
          <p:nvPr>
            <p:ph sz="quarter" idx="4"/>
          </p:nvPr>
        </p:nvSpPr>
        <p:spPr>
          <a:xfrm>
            <a:off x="6172200" y="3132666"/>
            <a:ext cx="5334000" cy="3086019"/>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2/12/2025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2/12/2025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hu-HU"/>
              <a:t>Mintacím szerkesztése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48A87A34-81AB-432B-8DAE-1953F412C126}" type="datetimeFigureOut">
              <a:rPr lang="en-US" dirty="0"/>
              <a:t>2/12/2025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hu-HU"/>
              <a:t>Mintacím szerkesztése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48A87A34-81AB-432B-8DAE-1953F412C126}" type="datetimeFigureOut">
              <a:rPr lang="en-US" dirty="0"/>
              <a:t>2/12/2025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hu-HU"/>
              <a:t>Mintacím szerkesztése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2/12/2025</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64A20F6-D78A-49A8-B281-D934000D94A3}"/>
              </a:ext>
            </a:extLst>
          </p:cNvPr>
          <p:cNvSpPr>
            <a:spLocks noGrp="1"/>
          </p:cNvSpPr>
          <p:nvPr>
            <p:ph type="ctrTitle"/>
          </p:nvPr>
        </p:nvSpPr>
        <p:spPr/>
        <p:txBody>
          <a:bodyPr>
            <a:normAutofit fontScale="90000"/>
          </a:bodyPr>
          <a:lstStyle/>
          <a:p>
            <a:r>
              <a:rPr lang="en-US" dirty="0"/>
              <a:t>The Positive Effects of Hungary's Thermal Waters</a:t>
            </a:r>
            <a:endParaRPr lang="hu-HU" dirty="0"/>
          </a:p>
        </p:txBody>
      </p:sp>
      <p:sp>
        <p:nvSpPr>
          <p:cNvPr id="3" name="Alcím 2">
            <a:extLst>
              <a:ext uri="{FF2B5EF4-FFF2-40B4-BE49-F238E27FC236}">
                <a16:creationId xmlns:a16="http://schemas.microsoft.com/office/drawing/2014/main" id="{859F8E45-1043-4316-ACD6-17AB11EE370E}"/>
              </a:ext>
            </a:extLst>
          </p:cNvPr>
          <p:cNvSpPr>
            <a:spLocks noGrp="1"/>
          </p:cNvSpPr>
          <p:nvPr>
            <p:ph type="subTitle" idx="1"/>
          </p:nvPr>
        </p:nvSpPr>
        <p:spPr/>
        <p:txBody>
          <a:bodyPr/>
          <a:lstStyle/>
          <a:p>
            <a:r>
              <a:rPr lang="hu-HU" dirty="0" err="1"/>
              <a:t>Made</a:t>
            </a:r>
            <a:r>
              <a:rPr lang="hu-HU" dirty="0"/>
              <a:t> </a:t>
            </a:r>
            <a:r>
              <a:rPr lang="hu-HU" dirty="0" err="1"/>
              <a:t>by</a:t>
            </a:r>
            <a:r>
              <a:rPr lang="hu-HU" dirty="0"/>
              <a:t>: </a:t>
            </a:r>
            <a:r>
              <a:rPr lang="hu-HU" dirty="0" err="1"/>
              <a:t>Baracsi</a:t>
            </a:r>
            <a:r>
              <a:rPr lang="hu-HU" dirty="0"/>
              <a:t> Karina Edit and Hajdú Nikol Jázmin</a:t>
            </a:r>
          </a:p>
        </p:txBody>
      </p:sp>
    </p:spTree>
    <p:extLst>
      <p:ext uri="{BB962C8B-B14F-4D97-AF65-F5344CB8AC3E}">
        <p14:creationId xmlns:p14="http://schemas.microsoft.com/office/powerpoint/2010/main" val="979701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D0962471-A260-4112-9179-E1865ECFE213}"/>
              </a:ext>
            </a:extLst>
          </p:cNvPr>
          <p:cNvSpPr>
            <a:spLocks noGrp="1"/>
          </p:cNvSpPr>
          <p:nvPr>
            <p:ph type="title"/>
          </p:nvPr>
        </p:nvSpPr>
        <p:spPr/>
        <p:txBody>
          <a:bodyPr/>
          <a:lstStyle/>
          <a:p>
            <a:r>
              <a:rPr lang="hu-HU" dirty="0"/>
              <a:t>8. </a:t>
            </a:r>
            <a:r>
              <a:rPr lang="hu-HU" dirty="0" err="1"/>
              <a:t>Rehabilitation</a:t>
            </a:r>
            <a:r>
              <a:rPr lang="hu-HU" dirty="0"/>
              <a:t> and </a:t>
            </a:r>
            <a:r>
              <a:rPr lang="hu-HU" dirty="0" err="1"/>
              <a:t>Recovery</a:t>
            </a:r>
            <a:endParaRPr lang="hu-HU" dirty="0"/>
          </a:p>
        </p:txBody>
      </p:sp>
      <p:sp>
        <p:nvSpPr>
          <p:cNvPr id="3" name="Tartalom helye 2">
            <a:extLst>
              <a:ext uri="{FF2B5EF4-FFF2-40B4-BE49-F238E27FC236}">
                <a16:creationId xmlns:a16="http://schemas.microsoft.com/office/drawing/2014/main" id="{7915C636-8495-429B-9259-913893F903AA}"/>
              </a:ext>
            </a:extLst>
          </p:cNvPr>
          <p:cNvSpPr>
            <a:spLocks noGrp="1"/>
          </p:cNvSpPr>
          <p:nvPr>
            <p:ph idx="1"/>
          </p:nvPr>
        </p:nvSpPr>
        <p:spPr>
          <a:xfrm>
            <a:off x="515471" y="2348753"/>
            <a:ext cx="6234953" cy="1810871"/>
          </a:xfrm>
        </p:spPr>
        <p:txBody>
          <a:bodyPr/>
          <a:lstStyle/>
          <a:p>
            <a:r>
              <a:rPr lang="en-US" dirty="0"/>
              <a:t>Thermal water treatments are often used in physical rehabilitation programs to speed up recovery from injuries or surgeries. The heat promotes healing and helps prevent muscle stiffness.</a:t>
            </a:r>
            <a:endParaRPr lang="hu-HU" dirty="0"/>
          </a:p>
        </p:txBody>
      </p:sp>
      <p:pic>
        <p:nvPicPr>
          <p:cNvPr id="4" name="Kép 3">
            <a:extLst>
              <a:ext uri="{FF2B5EF4-FFF2-40B4-BE49-F238E27FC236}">
                <a16:creationId xmlns:a16="http://schemas.microsoft.com/office/drawing/2014/main" id="{E7202E31-499D-491B-A6E6-D7EA5A4F7C59}"/>
              </a:ext>
            </a:extLst>
          </p:cNvPr>
          <p:cNvPicPr>
            <a:picLocks noChangeAspect="1"/>
          </p:cNvPicPr>
          <p:nvPr/>
        </p:nvPicPr>
        <p:blipFill rotWithShape="1">
          <a:blip r:embed="rId2"/>
          <a:srcRect l="1" r="215" b="9790"/>
          <a:stretch/>
        </p:blipFill>
        <p:spPr>
          <a:xfrm>
            <a:off x="7200900" y="2574979"/>
            <a:ext cx="4173654" cy="35410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67429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646FE84-3805-42B6-A301-4B8FBF3A8DE4}"/>
              </a:ext>
            </a:extLst>
          </p:cNvPr>
          <p:cNvSpPr>
            <a:spLocks noGrp="1"/>
          </p:cNvSpPr>
          <p:nvPr>
            <p:ph type="title"/>
          </p:nvPr>
        </p:nvSpPr>
        <p:spPr/>
        <p:txBody>
          <a:bodyPr/>
          <a:lstStyle/>
          <a:p>
            <a:r>
              <a:rPr lang="hu-HU" dirty="0" err="1"/>
              <a:t>Hungary’s</a:t>
            </a:r>
            <a:r>
              <a:rPr lang="hu-HU" dirty="0"/>
              <a:t> </a:t>
            </a:r>
            <a:r>
              <a:rPr lang="hu-HU" dirty="0" err="1"/>
              <a:t>thermal</a:t>
            </a:r>
            <a:r>
              <a:rPr lang="hu-HU" dirty="0"/>
              <a:t> and </a:t>
            </a:r>
            <a:r>
              <a:rPr lang="hu-HU" dirty="0" err="1"/>
              <a:t>medicinal</a:t>
            </a:r>
            <a:r>
              <a:rPr lang="hu-HU" dirty="0"/>
              <a:t> </a:t>
            </a:r>
            <a:r>
              <a:rPr lang="hu-HU" dirty="0" err="1"/>
              <a:t>water</a:t>
            </a:r>
            <a:r>
              <a:rPr lang="hu-HU" dirty="0"/>
              <a:t> </a:t>
            </a:r>
            <a:r>
              <a:rPr lang="hu-HU" dirty="0" err="1"/>
              <a:t>types</a:t>
            </a:r>
            <a:r>
              <a:rPr lang="hu-HU" dirty="0"/>
              <a:t>  </a:t>
            </a:r>
          </a:p>
        </p:txBody>
      </p:sp>
      <p:sp>
        <p:nvSpPr>
          <p:cNvPr id="3" name="Tartalom helye 2">
            <a:extLst>
              <a:ext uri="{FF2B5EF4-FFF2-40B4-BE49-F238E27FC236}">
                <a16:creationId xmlns:a16="http://schemas.microsoft.com/office/drawing/2014/main" id="{053D9B1B-5478-4447-8CCE-08434FE328F3}"/>
              </a:ext>
            </a:extLst>
          </p:cNvPr>
          <p:cNvSpPr>
            <a:spLocks noGrp="1"/>
          </p:cNvSpPr>
          <p:nvPr>
            <p:ph idx="1"/>
          </p:nvPr>
        </p:nvSpPr>
        <p:spPr/>
        <p:txBody>
          <a:bodyPr>
            <a:normAutofit fontScale="92500" lnSpcReduction="20000"/>
          </a:bodyPr>
          <a:lstStyle/>
          <a:p>
            <a:r>
              <a:rPr lang="hu-HU" dirty="0" err="1"/>
              <a:t>Thermal</a:t>
            </a:r>
            <a:r>
              <a:rPr lang="hu-HU" dirty="0"/>
              <a:t> </a:t>
            </a:r>
            <a:r>
              <a:rPr lang="hu-HU" dirty="0" err="1"/>
              <a:t>water</a:t>
            </a:r>
            <a:endParaRPr lang="hu-HU" dirty="0"/>
          </a:p>
          <a:p>
            <a:r>
              <a:rPr lang="hu-HU" dirty="0" err="1"/>
              <a:t>Medicinal</a:t>
            </a:r>
            <a:r>
              <a:rPr lang="hu-HU" dirty="0"/>
              <a:t> </a:t>
            </a:r>
            <a:r>
              <a:rPr lang="hu-HU" dirty="0" err="1"/>
              <a:t>water</a:t>
            </a:r>
            <a:endParaRPr lang="hu-HU" dirty="0"/>
          </a:p>
          <a:p>
            <a:r>
              <a:rPr lang="hu-HU" dirty="0" err="1"/>
              <a:t>Mineral</a:t>
            </a:r>
            <a:r>
              <a:rPr lang="hu-HU" dirty="0"/>
              <a:t> </a:t>
            </a:r>
            <a:r>
              <a:rPr lang="hu-HU" dirty="0" err="1"/>
              <a:t>water</a:t>
            </a:r>
            <a:endParaRPr lang="hu-HU" dirty="0"/>
          </a:p>
          <a:p>
            <a:r>
              <a:rPr lang="hu-HU" dirty="0" err="1"/>
              <a:t>Sulfuric</a:t>
            </a:r>
            <a:r>
              <a:rPr lang="hu-HU" dirty="0"/>
              <a:t> </a:t>
            </a:r>
            <a:r>
              <a:rPr lang="hu-HU" dirty="0" err="1"/>
              <a:t>water</a:t>
            </a:r>
            <a:endParaRPr lang="hu-HU" dirty="0"/>
          </a:p>
          <a:p>
            <a:r>
              <a:rPr lang="hu-HU" dirty="0" err="1"/>
              <a:t>Carbonated</a:t>
            </a:r>
            <a:r>
              <a:rPr lang="hu-HU" dirty="0"/>
              <a:t> </a:t>
            </a:r>
            <a:r>
              <a:rPr lang="hu-HU" dirty="0" err="1"/>
              <a:t>water</a:t>
            </a:r>
            <a:endParaRPr lang="hu-HU" dirty="0"/>
          </a:p>
          <a:p>
            <a:r>
              <a:rPr lang="hu-HU" dirty="0" err="1"/>
              <a:t>Radioactive</a:t>
            </a:r>
            <a:r>
              <a:rPr lang="hu-HU" dirty="0"/>
              <a:t> </a:t>
            </a:r>
            <a:r>
              <a:rPr lang="hu-HU" dirty="0" err="1"/>
              <a:t>water</a:t>
            </a:r>
            <a:endParaRPr lang="hu-HU" dirty="0"/>
          </a:p>
          <a:p>
            <a:r>
              <a:rPr lang="hu-HU" dirty="0" err="1"/>
              <a:t>Alkaline</a:t>
            </a:r>
            <a:r>
              <a:rPr lang="hu-HU" dirty="0"/>
              <a:t> </a:t>
            </a:r>
            <a:r>
              <a:rPr lang="hu-HU" dirty="0" err="1"/>
              <a:t>water</a:t>
            </a:r>
            <a:endParaRPr lang="hu-HU" dirty="0"/>
          </a:p>
          <a:p>
            <a:r>
              <a:rPr lang="hu-HU" dirty="0" err="1"/>
              <a:t>Iodine-rich</a:t>
            </a:r>
            <a:r>
              <a:rPr lang="hu-HU" dirty="0"/>
              <a:t> </a:t>
            </a:r>
            <a:r>
              <a:rPr lang="hu-HU" dirty="0" err="1"/>
              <a:t>water</a:t>
            </a:r>
            <a:endParaRPr lang="hu-HU" dirty="0"/>
          </a:p>
          <a:p>
            <a:r>
              <a:rPr lang="hu-HU" dirty="0" err="1"/>
              <a:t>Bromine-rich</a:t>
            </a:r>
            <a:r>
              <a:rPr lang="hu-HU" dirty="0"/>
              <a:t> </a:t>
            </a:r>
            <a:r>
              <a:rPr lang="hu-HU" dirty="0" err="1"/>
              <a:t>water</a:t>
            </a:r>
            <a:endParaRPr lang="hu-HU" dirty="0"/>
          </a:p>
          <a:p>
            <a:r>
              <a:rPr lang="hu-HU" dirty="0" err="1"/>
              <a:t>Salty</a:t>
            </a:r>
            <a:r>
              <a:rPr lang="hu-HU" dirty="0"/>
              <a:t> </a:t>
            </a:r>
            <a:r>
              <a:rPr lang="hu-HU" dirty="0" err="1"/>
              <a:t>water</a:t>
            </a:r>
            <a:r>
              <a:rPr lang="hu-HU" dirty="0"/>
              <a:t> (</a:t>
            </a:r>
            <a:r>
              <a:rPr lang="hu-HU" dirty="0" err="1"/>
              <a:t>Saline</a:t>
            </a:r>
            <a:r>
              <a:rPr lang="hu-HU" dirty="0"/>
              <a:t> </a:t>
            </a:r>
            <a:r>
              <a:rPr lang="hu-HU" dirty="0" err="1"/>
              <a:t>water</a:t>
            </a:r>
            <a:r>
              <a:rPr lang="hu-HU" dirty="0"/>
              <a:t>)</a:t>
            </a:r>
          </a:p>
          <a:p>
            <a:r>
              <a:rPr lang="hu-HU" dirty="0" err="1"/>
              <a:t>Ferruginous</a:t>
            </a:r>
            <a:r>
              <a:rPr lang="hu-HU" dirty="0"/>
              <a:t> (</a:t>
            </a:r>
            <a:r>
              <a:rPr lang="hu-HU" dirty="0" err="1"/>
              <a:t>Iron-rich</a:t>
            </a:r>
            <a:r>
              <a:rPr lang="hu-HU" dirty="0"/>
              <a:t>) </a:t>
            </a:r>
            <a:r>
              <a:rPr lang="hu-HU" dirty="0" err="1"/>
              <a:t>water</a:t>
            </a:r>
            <a:endParaRPr lang="hu-HU" dirty="0"/>
          </a:p>
        </p:txBody>
      </p:sp>
    </p:spTree>
    <p:extLst>
      <p:ext uri="{BB962C8B-B14F-4D97-AF65-F5344CB8AC3E}">
        <p14:creationId xmlns:p14="http://schemas.microsoft.com/office/powerpoint/2010/main" val="3063069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0D9D28BF-7885-4C33-9159-29B65CD6897F}"/>
              </a:ext>
            </a:extLst>
          </p:cNvPr>
          <p:cNvSpPr>
            <a:spLocks noGrp="1"/>
          </p:cNvSpPr>
          <p:nvPr>
            <p:ph type="title"/>
          </p:nvPr>
        </p:nvSpPr>
        <p:spPr/>
        <p:txBody>
          <a:bodyPr/>
          <a:lstStyle/>
          <a:p>
            <a:r>
              <a:rPr lang="hu-HU" dirty="0" err="1"/>
              <a:t>Conclusion</a:t>
            </a:r>
            <a:endParaRPr lang="hu-HU" dirty="0"/>
          </a:p>
        </p:txBody>
      </p:sp>
      <p:sp>
        <p:nvSpPr>
          <p:cNvPr id="3" name="Tartalom helye 2">
            <a:extLst>
              <a:ext uri="{FF2B5EF4-FFF2-40B4-BE49-F238E27FC236}">
                <a16:creationId xmlns:a16="http://schemas.microsoft.com/office/drawing/2014/main" id="{340D34E6-00AE-4BF0-BD33-05101F2036D9}"/>
              </a:ext>
            </a:extLst>
          </p:cNvPr>
          <p:cNvSpPr>
            <a:spLocks noGrp="1"/>
          </p:cNvSpPr>
          <p:nvPr>
            <p:ph idx="1"/>
          </p:nvPr>
        </p:nvSpPr>
        <p:spPr>
          <a:xfrm>
            <a:off x="685800" y="3064137"/>
            <a:ext cx="10820400" cy="2018852"/>
          </a:xfrm>
        </p:spPr>
        <p:txBody>
          <a:bodyPr/>
          <a:lstStyle/>
          <a:p>
            <a:r>
              <a:rPr lang="en-US" dirty="0"/>
              <a:t>Hungary's thermal waters are not just a relaxing way to spend time, but also a powerful natural remedy for many health problems. Whether used for relaxation, pain relief, or improving skin health, these waters have been trusted for centuries to improve both physical and mental well-being.</a:t>
            </a:r>
            <a:endParaRPr lang="hu-HU" dirty="0"/>
          </a:p>
        </p:txBody>
      </p:sp>
    </p:spTree>
    <p:extLst>
      <p:ext uri="{BB962C8B-B14F-4D97-AF65-F5344CB8AC3E}">
        <p14:creationId xmlns:p14="http://schemas.microsoft.com/office/powerpoint/2010/main" val="660698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778511D-7455-4FE0-BD0E-FF54734ACF8D}"/>
              </a:ext>
            </a:extLst>
          </p:cNvPr>
          <p:cNvSpPr>
            <a:spLocks noGrp="1"/>
          </p:cNvSpPr>
          <p:nvPr>
            <p:ph type="title"/>
          </p:nvPr>
        </p:nvSpPr>
        <p:spPr>
          <a:xfrm>
            <a:off x="5405716" y="2472148"/>
            <a:ext cx="5800167" cy="1140627"/>
          </a:xfrm>
        </p:spPr>
        <p:txBody>
          <a:bodyPr anchor="t" anchorCtr="1">
            <a:normAutofit fontScale="90000"/>
          </a:bodyPr>
          <a:lstStyle/>
          <a:p>
            <a:pPr algn="ctr"/>
            <a:r>
              <a:rPr lang="en-US" b="1" dirty="0">
                <a:solidFill>
                  <a:schemeClr val="accent6">
                    <a:lumMod val="50000"/>
                  </a:schemeClr>
                </a:solidFill>
              </a:rPr>
              <a:t>Thank</a:t>
            </a:r>
            <a:r>
              <a:rPr lang="hu-HU" b="1" dirty="0">
                <a:solidFill>
                  <a:schemeClr val="accent6">
                    <a:lumMod val="50000"/>
                  </a:schemeClr>
                </a:solidFill>
              </a:rPr>
              <a:t> </a:t>
            </a:r>
            <a:r>
              <a:rPr lang="en-US" b="1" dirty="0">
                <a:solidFill>
                  <a:schemeClr val="accent6">
                    <a:lumMod val="50000"/>
                  </a:schemeClr>
                </a:solidFill>
              </a:rPr>
              <a:t>you for your attention</a:t>
            </a:r>
            <a:r>
              <a:rPr lang="hu-HU" b="1" dirty="0">
                <a:solidFill>
                  <a:schemeClr val="accent6">
                    <a:lumMod val="50000"/>
                  </a:schemeClr>
                </a:solidFill>
              </a:rPr>
              <a:t>!</a:t>
            </a:r>
          </a:p>
        </p:txBody>
      </p:sp>
    </p:spTree>
    <p:extLst>
      <p:ext uri="{BB962C8B-B14F-4D97-AF65-F5344CB8AC3E}">
        <p14:creationId xmlns:p14="http://schemas.microsoft.com/office/powerpoint/2010/main" val="2501318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0BE62D8-7C6C-492A-AC70-EAC86381D2DF}"/>
              </a:ext>
            </a:extLst>
          </p:cNvPr>
          <p:cNvSpPr>
            <a:spLocks noGrp="1"/>
          </p:cNvSpPr>
          <p:nvPr>
            <p:ph type="title"/>
          </p:nvPr>
        </p:nvSpPr>
        <p:spPr/>
        <p:txBody>
          <a:bodyPr/>
          <a:lstStyle/>
          <a:p>
            <a:r>
              <a:rPr lang="en-US" dirty="0"/>
              <a:t>The Healing Benefits of Hungary's Thermal Waters</a:t>
            </a:r>
            <a:endParaRPr lang="hu-HU" dirty="0"/>
          </a:p>
        </p:txBody>
      </p:sp>
      <p:sp>
        <p:nvSpPr>
          <p:cNvPr id="3" name="Tartalom helye 2">
            <a:extLst>
              <a:ext uri="{FF2B5EF4-FFF2-40B4-BE49-F238E27FC236}">
                <a16:creationId xmlns:a16="http://schemas.microsoft.com/office/drawing/2014/main" id="{A0EA0102-9BC7-48CA-B1C8-7F8FCE7FBF96}"/>
              </a:ext>
            </a:extLst>
          </p:cNvPr>
          <p:cNvSpPr>
            <a:spLocks noGrp="1"/>
          </p:cNvSpPr>
          <p:nvPr>
            <p:ph idx="1"/>
          </p:nvPr>
        </p:nvSpPr>
        <p:spPr>
          <a:xfrm>
            <a:off x="685800" y="2250141"/>
            <a:ext cx="6010835" cy="3639671"/>
          </a:xfrm>
        </p:spPr>
        <p:txBody>
          <a:bodyPr/>
          <a:lstStyle/>
          <a:p>
            <a:r>
              <a:rPr lang="en-US" dirty="0"/>
              <a:t>Hungary is known for its rich natural resources, including numerous thermal springs. These thermal waters are famous for their healing properties and are used in spas and wellness centers throughout the country. Here are some of the positive effects they have on health:</a:t>
            </a:r>
            <a:endParaRPr lang="hu-HU" dirty="0"/>
          </a:p>
        </p:txBody>
      </p:sp>
      <p:pic>
        <p:nvPicPr>
          <p:cNvPr id="1026" name="Picture 2" descr="Íme a 8 legjobb magyarországi termálfürdő - Blog | TRAVELKING">
            <a:extLst>
              <a:ext uri="{FF2B5EF4-FFF2-40B4-BE49-F238E27FC236}">
                <a16:creationId xmlns:a16="http://schemas.microsoft.com/office/drawing/2014/main" id="{DD8AD065-E305-4080-BFC0-3C17B19CC9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4126" y="2784383"/>
            <a:ext cx="4510368" cy="30048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spTree>
    <p:extLst>
      <p:ext uri="{BB962C8B-B14F-4D97-AF65-F5344CB8AC3E}">
        <p14:creationId xmlns:p14="http://schemas.microsoft.com/office/powerpoint/2010/main" val="1414021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962826FA-8AAC-4FCC-AB7E-B401FD59CCC7}"/>
              </a:ext>
            </a:extLst>
          </p:cNvPr>
          <p:cNvSpPr>
            <a:spLocks noGrp="1"/>
          </p:cNvSpPr>
          <p:nvPr>
            <p:ph type="title"/>
          </p:nvPr>
        </p:nvSpPr>
        <p:spPr/>
        <p:txBody>
          <a:bodyPr/>
          <a:lstStyle/>
          <a:p>
            <a:r>
              <a:rPr lang="hu-HU" dirty="0"/>
              <a:t>1. </a:t>
            </a:r>
            <a:r>
              <a:rPr lang="hu-HU" dirty="0" err="1"/>
              <a:t>Pain</a:t>
            </a:r>
            <a:r>
              <a:rPr lang="hu-HU" dirty="0"/>
              <a:t> Relief </a:t>
            </a:r>
          </a:p>
        </p:txBody>
      </p:sp>
      <p:sp>
        <p:nvSpPr>
          <p:cNvPr id="3" name="Tartalom helye 2">
            <a:extLst>
              <a:ext uri="{FF2B5EF4-FFF2-40B4-BE49-F238E27FC236}">
                <a16:creationId xmlns:a16="http://schemas.microsoft.com/office/drawing/2014/main" id="{8C86AB32-ADAD-474D-8400-E5B20FF54614}"/>
              </a:ext>
            </a:extLst>
          </p:cNvPr>
          <p:cNvSpPr>
            <a:spLocks noGrp="1"/>
          </p:cNvSpPr>
          <p:nvPr>
            <p:ph idx="1"/>
          </p:nvPr>
        </p:nvSpPr>
        <p:spPr>
          <a:xfrm>
            <a:off x="681318" y="2057401"/>
            <a:ext cx="5351929" cy="4024125"/>
          </a:xfrm>
        </p:spPr>
        <p:txBody>
          <a:bodyPr/>
          <a:lstStyle/>
          <a:p>
            <a:r>
              <a:rPr lang="en-US" dirty="0"/>
              <a:t>Thermal waters are often used to relieve joint and muscle pain. The heat helps to relax the muscles and joints, which can reduce pain from conditions like arthritis, rheumatism, and sports injuries.</a:t>
            </a:r>
            <a:endParaRPr lang="hu-HU" dirty="0"/>
          </a:p>
        </p:txBody>
      </p:sp>
      <p:pic>
        <p:nvPicPr>
          <p:cNvPr id="4" name="Kép 3">
            <a:extLst>
              <a:ext uri="{FF2B5EF4-FFF2-40B4-BE49-F238E27FC236}">
                <a16:creationId xmlns:a16="http://schemas.microsoft.com/office/drawing/2014/main" id="{D41E8FA2-A676-4272-B85C-2883809524A0}"/>
              </a:ext>
            </a:extLst>
          </p:cNvPr>
          <p:cNvPicPr>
            <a:picLocks noChangeAspect="1"/>
          </p:cNvPicPr>
          <p:nvPr/>
        </p:nvPicPr>
        <p:blipFill>
          <a:blip r:embed="rId2"/>
          <a:stretch>
            <a:fillRect/>
          </a:stretch>
        </p:blipFill>
        <p:spPr>
          <a:xfrm>
            <a:off x="6721288" y="2919779"/>
            <a:ext cx="4096870" cy="22993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45463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75B7B85-D688-43F9-AC2A-25006F800E0E}"/>
              </a:ext>
            </a:extLst>
          </p:cNvPr>
          <p:cNvSpPr>
            <a:spLocks noGrp="1"/>
          </p:cNvSpPr>
          <p:nvPr>
            <p:ph type="title"/>
          </p:nvPr>
        </p:nvSpPr>
        <p:spPr/>
        <p:txBody>
          <a:bodyPr/>
          <a:lstStyle/>
          <a:p>
            <a:r>
              <a:rPr lang="hu-HU" dirty="0"/>
              <a:t>2. </a:t>
            </a:r>
            <a:r>
              <a:rPr lang="hu-HU" dirty="0" err="1"/>
              <a:t>Improved</a:t>
            </a:r>
            <a:r>
              <a:rPr lang="hu-HU" dirty="0"/>
              <a:t> </a:t>
            </a:r>
            <a:r>
              <a:rPr lang="hu-HU" dirty="0" err="1"/>
              <a:t>Circulation</a:t>
            </a:r>
            <a:r>
              <a:rPr lang="hu-HU" dirty="0"/>
              <a:t> </a:t>
            </a:r>
          </a:p>
        </p:txBody>
      </p:sp>
      <p:sp>
        <p:nvSpPr>
          <p:cNvPr id="3" name="Tartalom helye 2">
            <a:extLst>
              <a:ext uri="{FF2B5EF4-FFF2-40B4-BE49-F238E27FC236}">
                <a16:creationId xmlns:a16="http://schemas.microsoft.com/office/drawing/2014/main" id="{A78EBBF8-1D15-4CB8-9F85-66A7238B7295}"/>
              </a:ext>
            </a:extLst>
          </p:cNvPr>
          <p:cNvSpPr>
            <a:spLocks noGrp="1"/>
          </p:cNvSpPr>
          <p:nvPr>
            <p:ph idx="1"/>
          </p:nvPr>
        </p:nvSpPr>
        <p:spPr>
          <a:xfrm>
            <a:off x="6329082" y="2147049"/>
            <a:ext cx="5177118" cy="4161284"/>
          </a:xfrm>
        </p:spPr>
        <p:txBody>
          <a:bodyPr/>
          <a:lstStyle/>
          <a:p>
            <a:r>
              <a:rPr lang="en-US" dirty="0"/>
              <a:t>The warmth of the thermal water improves blood circulation, which can help deliver more oxygen and nutrients to tissues and speed up the healing process. This can be beneficial for people suffering from circulatory problems.</a:t>
            </a:r>
            <a:endParaRPr lang="hu-HU" dirty="0"/>
          </a:p>
        </p:txBody>
      </p:sp>
    </p:spTree>
    <p:extLst>
      <p:ext uri="{BB962C8B-B14F-4D97-AF65-F5344CB8AC3E}">
        <p14:creationId xmlns:p14="http://schemas.microsoft.com/office/powerpoint/2010/main" val="795127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C5892A4-D521-441D-A4D1-3E28CC5F78D4}"/>
              </a:ext>
            </a:extLst>
          </p:cNvPr>
          <p:cNvSpPr>
            <a:spLocks noGrp="1"/>
          </p:cNvSpPr>
          <p:nvPr>
            <p:ph type="title"/>
          </p:nvPr>
        </p:nvSpPr>
        <p:spPr/>
        <p:txBody>
          <a:bodyPr/>
          <a:lstStyle/>
          <a:p>
            <a:r>
              <a:rPr lang="hu-HU" dirty="0"/>
              <a:t>3. </a:t>
            </a:r>
            <a:r>
              <a:rPr lang="hu-HU" dirty="0" err="1"/>
              <a:t>Stress</a:t>
            </a:r>
            <a:r>
              <a:rPr lang="hu-HU" dirty="0"/>
              <a:t> </a:t>
            </a:r>
            <a:r>
              <a:rPr lang="hu-HU" dirty="0" err="1"/>
              <a:t>Reduction</a:t>
            </a:r>
            <a:endParaRPr lang="hu-HU" dirty="0"/>
          </a:p>
        </p:txBody>
      </p:sp>
      <p:sp>
        <p:nvSpPr>
          <p:cNvPr id="3" name="Tartalom helye 2">
            <a:extLst>
              <a:ext uri="{FF2B5EF4-FFF2-40B4-BE49-F238E27FC236}">
                <a16:creationId xmlns:a16="http://schemas.microsoft.com/office/drawing/2014/main" id="{EA1874BB-BC22-4C5B-83C8-48C33DD02478}"/>
              </a:ext>
            </a:extLst>
          </p:cNvPr>
          <p:cNvSpPr>
            <a:spLocks noGrp="1"/>
          </p:cNvSpPr>
          <p:nvPr>
            <p:ph idx="1"/>
          </p:nvPr>
        </p:nvSpPr>
        <p:spPr>
          <a:xfrm>
            <a:off x="685800" y="2057402"/>
            <a:ext cx="4065494" cy="4161284"/>
          </a:xfrm>
        </p:spPr>
        <p:txBody>
          <a:bodyPr/>
          <a:lstStyle/>
          <a:p>
            <a:r>
              <a:rPr lang="en-US" dirty="0"/>
              <a:t>Soaking in thermal water can help reduce stress and anxiety. The warmth soothes the body and mind, promoting relaxation and mental well-being.</a:t>
            </a:r>
            <a:endParaRPr lang="hu-HU" dirty="0"/>
          </a:p>
        </p:txBody>
      </p:sp>
      <p:pic>
        <p:nvPicPr>
          <p:cNvPr id="4" name="Kép 3">
            <a:extLst>
              <a:ext uri="{FF2B5EF4-FFF2-40B4-BE49-F238E27FC236}">
                <a16:creationId xmlns:a16="http://schemas.microsoft.com/office/drawing/2014/main" id="{3F50F8BF-ED75-405F-A7ED-1D1A1701EFC9}"/>
              </a:ext>
            </a:extLst>
          </p:cNvPr>
          <p:cNvPicPr>
            <a:picLocks noChangeAspect="1"/>
          </p:cNvPicPr>
          <p:nvPr/>
        </p:nvPicPr>
        <p:blipFill>
          <a:blip r:embed="rId2"/>
          <a:stretch>
            <a:fillRect/>
          </a:stretch>
        </p:blipFill>
        <p:spPr>
          <a:xfrm>
            <a:off x="5562601" y="2136674"/>
            <a:ext cx="3788998" cy="37889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321359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9B9D10A6-FC3C-4770-A279-018B3C228D4F}"/>
              </a:ext>
            </a:extLst>
          </p:cNvPr>
          <p:cNvSpPr>
            <a:spLocks noGrp="1"/>
          </p:cNvSpPr>
          <p:nvPr>
            <p:ph type="title"/>
          </p:nvPr>
        </p:nvSpPr>
        <p:spPr/>
        <p:txBody>
          <a:bodyPr/>
          <a:lstStyle/>
          <a:p>
            <a:r>
              <a:rPr lang="hu-HU" dirty="0"/>
              <a:t>4. </a:t>
            </a:r>
            <a:r>
              <a:rPr lang="hu-HU" dirty="0" err="1"/>
              <a:t>Skin</a:t>
            </a:r>
            <a:r>
              <a:rPr lang="hu-HU" dirty="0"/>
              <a:t> Health</a:t>
            </a:r>
          </a:p>
        </p:txBody>
      </p:sp>
      <p:sp>
        <p:nvSpPr>
          <p:cNvPr id="3" name="Tartalom helye 2">
            <a:extLst>
              <a:ext uri="{FF2B5EF4-FFF2-40B4-BE49-F238E27FC236}">
                <a16:creationId xmlns:a16="http://schemas.microsoft.com/office/drawing/2014/main" id="{55B5A5B7-7EB6-484C-AABB-82577F617674}"/>
              </a:ext>
            </a:extLst>
          </p:cNvPr>
          <p:cNvSpPr>
            <a:spLocks noGrp="1"/>
          </p:cNvSpPr>
          <p:nvPr>
            <p:ph idx="1"/>
          </p:nvPr>
        </p:nvSpPr>
        <p:spPr>
          <a:xfrm>
            <a:off x="6844553" y="2321858"/>
            <a:ext cx="4890247" cy="4282309"/>
          </a:xfrm>
        </p:spPr>
        <p:txBody>
          <a:bodyPr/>
          <a:lstStyle/>
          <a:p>
            <a:r>
              <a:rPr lang="en-US" dirty="0"/>
              <a:t>Many of Hungary's thermal springs contain minerals like sulfur, calcium, and magnesium, which are known to improve skin health. These minerals can help treat skin conditions like eczema, acne, and psoriasis.</a:t>
            </a:r>
            <a:endParaRPr lang="hu-HU" dirty="0"/>
          </a:p>
        </p:txBody>
      </p:sp>
      <p:pic>
        <p:nvPicPr>
          <p:cNvPr id="4" name="Kép 3">
            <a:extLst>
              <a:ext uri="{FF2B5EF4-FFF2-40B4-BE49-F238E27FC236}">
                <a16:creationId xmlns:a16="http://schemas.microsoft.com/office/drawing/2014/main" id="{E2D9B76C-380D-4AB2-9CE6-EA32D167B981}"/>
              </a:ext>
            </a:extLst>
          </p:cNvPr>
          <p:cNvPicPr>
            <a:picLocks noChangeAspect="1"/>
          </p:cNvPicPr>
          <p:nvPr/>
        </p:nvPicPr>
        <p:blipFill>
          <a:blip r:embed="rId2"/>
          <a:stretch>
            <a:fillRect/>
          </a:stretch>
        </p:blipFill>
        <p:spPr>
          <a:xfrm>
            <a:off x="540403" y="1790700"/>
            <a:ext cx="5824157" cy="3276600"/>
          </a:xfrm>
          <a:prstGeom prst="ellipse">
            <a:avLst/>
          </a:prstGeom>
          <a:ln>
            <a:noFill/>
          </a:ln>
          <a:effectLst>
            <a:softEdge rad="112500"/>
          </a:effectLst>
        </p:spPr>
      </p:pic>
    </p:spTree>
    <p:extLst>
      <p:ext uri="{BB962C8B-B14F-4D97-AF65-F5344CB8AC3E}">
        <p14:creationId xmlns:p14="http://schemas.microsoft.com/office/powerpoint/2010/main" val="1786806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4795466-C039-4ADC-AB0C-05DA0E22F258}"/>
              </a:ext>
            </a:extLst>
          </p:cNvPr>
          <p:cNvSpPr>
            <a:spLocks noGrp="1"/>
          </p:cNvSpPr>
          <p:nvPr>
            <p:ph type="title"/>
          </p:nvPr>
        </p:nvSpPr>
        <p:spPr/>
        <p:txBody>
          <a:bodyPr/>
          <a:lstStyle/>
          <a:p>
            <a:r>
              <a:rPr lang="hu-HU" dirty="0"/>
              <a:t>5. </a:t>
            </a:r>
            <a:r>
              <a:rPr lang="hu-HU" dirty="0" err="1"/>
              <a:t>Detoxification</a:t>
            </a:r>
            <a:endParaRPr lang="hu-HU" dirty="0"/>
          </a:p>
        </p:txBody>
      </p:sp>
      <p:sp>
        <p:nvSpPr>
          <p:cNvPr id="3" name="Tartalom helye 2">
            <a:extLst>
              <a:ext uri="{FF2B5EF4-FFF2-40B4-BE49-F238E27FC236}">
                <a16:creationId xmlns:a16="http://schemas.microsoft.com/office/drawing/2014/main" id="{6C2F03E3-036B-442E-A523-49AA6B45DDC8}"/>
              </a:ext>
            </a:extLst>
          </p:cNvPr>
          <p:cNvSpPr>
            <a:spLocks noGrp="1"/>
          </p:cNvSpPr>
          <p:nvPr>
            <p:ph idx="1"/>
          </p:nvPr>
        </p:nvSpPr>
        <p:spPr>
          <a:xfrm>
            <a:off x="569258" y="2590802"/>
            <a:ext cx="5239871" cy="1918446"/>
          </a:xfrm>
        </p:spPr>
        <p:txBody>
          <a:bodyPr/>
          <a:lstStyle/>
          <a:p>
            <a:r>
              <a:rPr lang="en-US" dirty="0"/>
              <a:t>Bathing in thermal water helps the body sweat, which can assist in removing toxins and impurities from the skin and body.</a:t>
            </a:r>
            <a:endParaRPr lang="hu-HU" dirty="0"/>
          </a:p>
        </p:txBody>
      </p:sp>
      <p:pic>
        <p:nvPicPr>
          <p:cNvPr id="4" name="Kép 3">
            <a:extLst>
              <a:ext uri="{FF2B5EF4-FFF2-40B4-BE49-F238E27FC236}">
                <a16:creationId xmlns:a16="http://schemas.microsoft.com/office/drawing/2014/main" id="{DC99F653-1F2C-4D84-87F3-082226C1949B}"/>
              </a:ext>
            </a:extLst>
          </p:cNvPr>
          <p:cNvPicPr>
            <a:picLocks noChangeAspect="1"/>
          </p:cNvPicPr>
          <p:nvPr/>
        </p:nvPicPr>
        <p:blipFill>
          <a:blip r:embed="rId2"/>
          <a:stretch>
            <a:fillRect/>
          </a:stretch>
        </p:blipFill>
        <p:spPr>
          <a:xfrm>
            <a:off x="6194610" y="2590802"/>
            <a:ext cx="4972419" cy="2796986"/>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1061178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97CC9938-BEB2-4009-BB8C-B29616089B4B}"/>
              </a:ext>
            </a:extLst>
          </p:cNvPr>
          <p:cNvSpPr>
            <a:spLocks noGrp="1"/>
          </p:cNvSpPr>
          <p:nvPr>
            <p:ph idx="1"/>
          </p:nvPr>
        </p:nvSpPr>
        <p:spPr>
          <a:xfrm>
            <a:off x="5768789" y="4491318"/>
            <a:ext cx="5186082" cy="2097742"/>
          </a:xfrm>
        </p:spPr>
        <p:txBody>
          <a:bodyPr/>
          <a:lstStyle/>
          <a:p>
            <a:r>
              <a:rPr lang="en-US" dirty="0"/>
              <a:t>Regular exposure to the mineral-rich thermal waters is said to help strengthen the immune system by increasing the body's resistance to infections and promoting overall health.</a:t>
            </a:r>
            <a:endParaRPr lang="hu-HU" dirty="0"/>
          </a:p>
        </p:txBody>
      </p:sp>
      <p:sp>
        <p:nvSpPr>
          <p:cNvPr id="2" name="Cím 1">
            <a:extLst>
              <a:ext uri="{FF2B5EF4-FFF2-40B4-BE49-F238E27FC236}">
                <a16:creationId xmlns:a16="http://schemas.microsoft.com/office/drawing/2014/main" id="{EDB87503-B2C6-49FD-BC8D-FE4A1D8FE361}"/>
              </a:ext>
            </a:extLst>
          </p:cNvPr>
          <p:cNvSpPr>
            <a:spLocks noGrp="1"/>
          </p:cNvSpPr>
          <p:nvPr>
            <p:ph type="title"/>
          </p:nvPr>
        </p:nvSpPr>
        <p:spPr/>
        <p:txBody>
          <a:bodyPr/>
          <a:lstStyle/>
          <a:p>
            <a:r>
              <a:rPr lang="hu-HU" dirty="0"/>
              <a:t>6. </a:t>
            </a:r>
            <a:r>
              <a:rPr lang="hu-HU" dirty="0" err="1"/>
              <a:t>Boosted</a:t>
            </a:r>
            <a:r>
              <a:rPr lang="hu-HU" dirty="0"/>
              <a:t> </a:t>
            </a:r>
            <a:r>
              <a:rPr lang="hu-HU" dirty="0" err="1"/>
              <a:t>Immune</a:t>
            </a:r>
            <a:r>
              <a:rPr lang="hu-HU" dirty="0"/>
              <a:t> System</a:t>
            </a:r>
          </a:p>
        </p:txBody>
      </p:sp>
    </p:spTree>
    <p:extLst>
      <p:ext uri="{BB962C8B-B14F-4D97-AF65-F5344CB8AC3E}">
        <p14:creationId xmlns:p14="http://schemas.microsoft.com/office/powerpoint/2010/main" val="1458525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0EAE0D67-E657-4D96-B61B-C850C0131169}"/>
              </a:ext>
            </a:extLst>
          </p:cNvPr>
          <p:cNvSpPr>
            <a:spLocks noGrp="1"/>
          </p:cNvSpPr>
          <p:nvPr>
            <p:ph type="title"/>
          </p:nvPr>
        </p:nvSpPr>
        <p:spPr/>
        <p:txBody>
          <a:bodyPr/>
          <a:lstStyle/>
          <a:p>
            <a:r>
              <a:rPr lang="hu-HU" dirty="0"/>
              <a:t>7. </a:t>
            </a:r>
            <a:r>
              <a:rPr lang="hu-HU" dirty="0" err="1"/>
              <a:t>Better</a:t>
            </a:r>
            <a:r>
              <a:rPr lang="hu-HU" dirty="0"/>
              <a:t> </a:t>
            </a:r>
            <a:r>
              <a:rPr lang="hu-HU" dirty="0" err="1"/>
              <a:t>Digestion</a:t>
            </a:r>
            <a:endParaRPr lang="hu-HU" dirty="0"/>
          </a:p>
        </p:txBody>
      </p:sp>
      <p:sp>
        <p:nvSpPr>
          <p:cNvPr id="3" name="Tartalom helye 2">
            <a:extLst>
              <a:ext uri="{FF2B5EF4-FFF2-40B4-BE49-F238E27FC236}">
                <a16:creationId xmlns:a16="http://schemas.microsoft.com/office/drawing/2014/main" id="{3C527928-3498-451C-922F-EAB15CC57566}"/>
              </a:ext>
            </a:extLst>
          </p:cNvPr>
          <p:cNvSpPr>
            <a:spLocks noGrp="1"/>
          </p:cNvSpPr>
          <p:nvPr>
            <p:ph idx="1"/>
          </p:nvPr>
        </p:nvSpPr>
        <p:spPr>
          <a:xfrm>
            <a:off x="658906" y="2214283"/>
            <a:ext cx="5302624" cy="2429434"/>
          </a:xfrm>
        </p:spPr>
        <p:txBody>
          <a:bodyPr/>
          <a:lstStyle/>
          <a:p>
            <a:r>
              <a:rPr lang="en-US" dirty="0"/>
              <a:t>Some thermal waters are used for drinking therapy. The mineral content of these waters can aid in digestion and help with digestive problems, such as indigestion and constipation.</a:t>
            </a:r>
            <a:endParaRPr lang="hu-HU" dirty="0"/>
          </a:p>
        </p:txBody>
      </p:sp>
      <p:pic>
        <p:nvPicPr>
          <p:cNvPr id="4" name="Kép 3">
            <a:extLst>
              <a:ext uri="{FF2B5EF4-FFF2-40B4-BE49-F238E27FC236}">
                <a16:creationId xmlns:a16="http://schemas.microsoft.com/office/drawing/2014/main" id="{5A9AF3F1-150B-4F40-B8BB-6F08C50FBBC4}"/>
              </a:ext>
            </a:extLst>
          </p:cNvPr>
          <p:cNvPicPr>
            <a:picLocks noChangeAspect="1"/>
          </p:cNvPicPr>
          <p:nvPr/>
        </p:nvPicPr>
        <p:blipFill>
          <a:blip r:embed="rId2"/>
          <a:stretch>
            <a:fillRect/>
          </a:stretch>
        </p:blipFill>
        <p:spPr>
          <a:xfrm>
            <a:off x="6230472" y="2562785"/>
            <a:ext cx="4975412" cy="330864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070770507"/>
      </p:ext>
    </p:extLst>
  </p:cSld>
  <p:clrMapOvr>
    <a:masterClrMapping/>
  </p:clrMapOvr>
</p:sld>
</file>

<file path=ppt/theme/theme1.xml><?xml version="1.0" encoding="utf-8"?>
<a:theme xmlns:a="http://schemas.openxmlformats.org/drawingml/2006/main" name="Kondenzcsík">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TM04033937[[fn=Kondenzcsík]]</Template>
  <TotalTime>111</TotalTime>
  <Words>446</Words>
  <Application>Microsoft Office PowerPoint</Application>
  <PresentationFormat>Szélesvásznú</PresentationFormat>
  <Paragraphs>35</Paragraphs>
  <Slides>13</Slides>
  <Notes>0</Notes>
  <HiddenSlides>0</HiddenSlides>
  <MMClips>0</MMClips>
  <ScaleCrop>false</ScaleCrop>
  <HeadingPairs>
    <vt:vector size="6" baseType="variant">
      <vt:variant>
        <vt:lpstr>Használt betűtípusok</vt:lpstr>
      </vt:variant>
      <vt:variant>
        <vt:i4>2</vt:i4>
      </vt:variant>
      <vt:variant>
        <vt:lpstr>Téma</vt:lpstr>
      </vt:variant>
      <vt:variant>
        <vt:i4>1</vt:i4>
      </vt:variant>
      <vt:variant>
        <vt:lpstr>Diacímek</vt:lpstr>
      </vt:variant>
      <vt:variant>
        <vt:i4>13</vt:i4>
      </vt:variant>
    </vt:vector>
  </HeadingPairs>
  <TitlesOfParts>
    <vt:vector size="16" baseType="lpstr">
      <vt:lpstr>Arial</vt:lpstr>
      <vt:lpstr>Century Gothic</vt:lpstr>
      <vt:lpstr>Kondenzcsík</vt:lpstr>
      <vt:lpstr>The Positive Effects of Hungary's Thermal Waters</vt:lpstr>
      <vt:lpstr>The Healing Benefits of Hungary's Thermal Waters</vt:lpstr>
      <vt:lpstr>1. Pain Relief </vt:lpstr>
      <vt:lpstr>2. Improved Circulation </vt:lpstr>
      <vt:lpstr>3. Stress Reduction</vt:lpstr>
      <vt:lpstr>4. Skin Health</vt:lpstr>
      <vt:lpstr>5. Detoxification</vt:lpstr>
      <vt:lpstr>6. Boosted Immune System</vt:lpstr>
      <vt:lpstr>7. Better Digestion</vt:lpstr>
      <vt:lpstr>8. Rehabilitation and Recovery</vt:lpstr>
      <vt:lpstr>Hungary’s thermal and medicinal water types  </vt:lpstr>
      <vt:lpstr>Conclusion</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Positive Effects of Hungary's Thermal Waters</dc:title>
  <dc:creator>ADMIN</dc:creator>
  <cp:lastModifiedBy>ADMIN</cp:lastModifiedBy>
  <cp:revision>12</cp:revision>
  <dcterms:created xsi:type="dcterms:W3CDTF">2024-11-24T12:47:47Z</dcterms:created>
  <dcterms:modified xsi:type="dcterms:W3CDTF">2025-02-12T18:57:47Z</dcterms:modified>
</cp:coreProperties>
</file>

<file path=docProps/thumbnail.jpeg>
</file>